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6858000" cy="9144000"/>
  <p:embeddedFontLst>
    <p:embeddedFont>
      <p:font typeface="Poppi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jn8F7HU5MRYA5XXL6/c6aT84P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20" Type="http://schemas.openxmlformats.org/officeDocument/2006/relationships/slide" Target="slides/slide15.xml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Poppi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24.png"/><Relationship Id="rId9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33.png"/><Relationship Id="rId9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42.png"/><Relationship Id="rId9" Type="http://schemas.openxmlformats.org/officeDocument/2006/relationships/image" Target="../media/image39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44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51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37.png"/><Relationship Id="rId9" Type="http://schemas.openxmlformats.org/officeDocument/2006/relationships/image" Target="../media/image34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40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50.png"/><Relationship Id="rId9" Type="http://schemas.openxmlformats.org/officeDocument/2006/relationships/image" Target="../media/image46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49.png"/><Relationship Id="rId9" Type="http://schemas.openxmlformats.org/officeDocument/2006/relationships/image" Target="../media/image4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48.png"/><Relationship Id="rId9" Type="http://schemas.openxmlformats.org/officeDocument/2006/relationships/image" Target="../media/image52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24.png"/><Relationship Id="rId9" Type="http://schemas.openxmlformats.org/officeDocument/2006/relationships/image" Target="../media/image28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343719" y="-3866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31100" y="5299829"/>
            <a:ext cx="9025799" cy="2131982"/>
          </a:xfrm>
          <a:custGeom>
            <a:rect b="b" l="l" r="r" t="t"/>
            <a:pathLst>
              <a:path extrusionOk="0"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2"/>
                </a:lnTo>
                <a:lnTo>
                  <a:pt x="0" y="2131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" l="0" r="0" t="-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720957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10800000">
            <a:off x="15079889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215927" y="3217584"/>
            <a:ext cx="13856146" cy="2725189"/>
          </a:xfrm>
          <a:custGeom>
            <a:rect b="b" l="l" r="r" t="t"/>
            <a:pathLst>
              <a:path extrusionOk="0"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4" l="0" r="0" t="-1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20957" y="241338"/>
            <a:ext cx="3609689" cy="624554"/>
          </a:xfrm>
          <a:custGeom>
            <a:rect b="b" l="l" r="r" t="t"/>
            <a:pathLst>
              <a:path extrusionOk="0" h="832739" w="4812919">
                <a:moveTo>
                  <a:pt x="0" y="0"/>
                </a:moveTo>
                <a:lnTo>
                  <a:pt x="4812919" y="0"/>
                </a:lnTo>
                <a:lnTo>
                  <a:pt x="4812919" y="832739"/>
                </a:lnTo>
                <a:lnTo>
                  <a:pt x="0" y="83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67" r="-6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525809" y="3714550"/>
            <a:ext cx="13426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87">
                <a:solidFill>
                  <a:srgbClr val="FFFFFF"/>
                </a:solidFill>
              </a:rPr>
              <a:t>M</a:t>
            </a:r>
            <a:r>
              <a:rPr lang="en-US" sz="60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OBILE </a:t>
            </a:r>
            <a:r>
              <a:rPr lang="en-US" sz="6087">
                <a:solidFill>
                  <a:srgbClr val="FFFFFF"/>
                </a:solidFill>
              </a:rPr>
              <a:t>D</a:t>
            </a:r>
            <a:r>
              <a:rPr lang="en-US" sz="60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EVELOPMENT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918046" y="5702007"/>
            <a:ext cx="8451908" cy="891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62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SESSION 8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 rot="10800000">
            <a:off x="-248742" y="856302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6659464" y="9061283"/>
            <a:ext cx="5158992" cy="79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#create_share_innovate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1734797" y="121637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2371298" y="4807334"/>
            <a:ext cx="6869598" cy="5336713"/>
          </a:xfrm>
          <a:custGeom>
            <a:rect b="b" l="l" r="r" t="t"/>
            <a:pathLst>
              <a:path extrusionOk="0" h="5336713" w="6869598">
                <a:moveTo>
                  <a:pt x="0" y="0"/>
                </a:moveTo>
                <a:lnTo>
                  <a:pt x="6869598" y="0"/>
                </a:lnTo>
                <a:lnTo>
                  <a:pt x="6869598" y="5336713"/>
                </a:lnTo>
                <a:lnTo>
                  <a:pt x="0" y="5336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9447019" y="6157969"/>
            <a:ext cx="6740979" cy="3290454"/>
          </a:xfrm>
          <a:custGeom>
            <a:rect b="b" l="l" r="r" t="t"/>
            <a:pathLst>
              <a:path extrusionOk="0" h="3290454" w="6740979">
                <a:moveTo>
                  <a:pt x="0" y="0"/>
                </a:moveTo>
                <a:lnTo>
                  <a:pt x="6740979" y="0"/>
                </a:lnTo>
                <a:lnTo>
                  <a:pt x="6740979" y="3290454"/>
                </a:lnTo>
                <a:lnTo>
                  <a:pt x="0" y="3290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803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34" name="Google Shape;234;p10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2371298" y="4072054"/>
            <a:ext cx="4296298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2- ListView.builder()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2312771" y="4846352"/>
            <a:ext cx="7352891" cy="5257317"/>
          </a:xfrm>
          <a:custGeom>
            <a:rect b="b" l="l" r="r" t="t"/>
            <a:pathLst>
              <a:path extrusionOk="0" h="5257317" w="7352891">
                <a:moveTo>
                  <a:pt x="0" y="0"/>
                </a:moveTo>
                <a:lnTo>
                  <a:pt x="7352892" y="0"/>
                </a:lnTo>
                <a:lnTo>
                  <a:pt x="7352892" y="5257318"/>
                </a:lnTo>
                <a:lnTo>
                  <a:pt x="0" y="5257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9812128" y="6167904"/>
            <a:ext cx="6375870" cy="3384982"/>
          </a:xfrm>
          <a:custGeom>
            <a:rect b="b" l="l" r="r" t="t"/>
            <a:pathLst>
              <a:path extrusionOk="0" h="3384982" w="6375870">
                <a:moveTo>
                  <a:pt x="0" y="0"/>
                </a:moveTo>
                <a:lnTo>
                  <a:pt x="6375870" y="0"/>
                </a:lnTo>
                <a:lnTo>
                  <a:pt x="6375870" y="3384982"/>
                </a:lnTo>
                <a:lnTo>
                  <a:pt x="0" y="3384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772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50" name="Google Shape;250;p11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51" name="Google Shape;251;p11"/>
          <p:cNvSpPr txBox="1"/>
          <p:nvPr/>
        </p:nvSpPr>
        <p:spPr>
          <a:xfrm>
            <a:off x="2312771" y="4111072"/>
            <a:ext cx="4745005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3- ListView.separated()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64" name="Google Shape;264;p12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65" name="Google Shape;265;p12"/>
          <p:cNvSpPr txBox="1"/>
          <p:nvPr/>
        </p:nvSpPr>
        <p:spPr>
          <a:xfrm>
            <a:off x="2471289" y="4256090"/>
            <a:ext cx="8725574" cy="185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3-GridView</a:t>
            </a:r>
            <a:endParaRPr/>
          </a:p>
          <a:p>
            <a:pPr indent="0" lvl="0" marL="0" marR="0" rtl="0" algn="l">
              <a:lnSpc>
                <a:spcPct val="296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When: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You want to display items in a grid format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2614680" y="6612337"/>
            <a:ext cx="4635937" cy="1954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Types:</a:t>
            </a:r>
            <a:endParaRPr/>
          </a:p>
          <a:p>
            <a:pPr indent="0" lvl="0" marL="0" marR="0" rtl="0" algn="l">
              <a:lnSpc>
                <a:spcPct val="551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6019" lvl="1" marL="712038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AutoNum type="arabicPeriod"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GridView.count()</a:t>
            </a:r>
            <a:endParaRPr/>
          </a:p>
          <a:p>
            <a:pPr indent="-356019" lvl="1" marL="712038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AutoNum type="arabicPeriod"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GridView.builder()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10509556" y="4442242"/>
            <a:ext cx="5011770" cy="5844758"/>
          </a:xfrm>
          <a:custGeom>
            <a:rect b="b" l="l" r="r" t="t"/>
            <a:pathLst>
              <a:path extrusionOk="0" h="5844758" w="5011770">
                <a:moveTo>
                  <a:pt x="0" y="0"/>
                </a:moveTo>
                <a:lnTo>
                  <a:pt x="5011770" y="0"/>
                </a:lnTo>
                <a:lnTo>
                  <a:pt x="5011770" y="5844758"/>
                </a:lnTo>
                <a:lnTo>
                  <a:pt x="0" y="5844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947" r="-184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2614680" y="5143500"/>
            <a:ext cx="7162027" cy="5004467"/>
          </a:xfrm>
          <a:custGeom>
            <a:rect b="b" l="l" r="r" t="t"/>
            <a:pathLst>
              <a:path extrusionOk="0" h="5004467" w="7162027">
                <a:moveTo>
                  <a:pt x="0" y="0"/>
                </a:moveTo>
                <a:lnTo>
                  <a:pt x="7162027" y="0"/>
                </a:lnTo>
                <a:lnTo>
                  <a:pt x="7162027" y="5004467"/>
                </a:lnTo>
                <a:lnTo>
                  <a:pt x="0" y="5004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2390807" y="4228126"/>
            <a:ext cx="5387638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1- GridView.count()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3227023" y="5015193"/>
            <a:ext cx="4811671" cy="5351368"/>
          </a:xfrm>
          <a:custGeom>
            <a:rect b="b" l="l" r="r" t="t"/>
            <a:pathLst>
              <a:path extrusionOk="0" h="5351368" w="4811671">
                <a:moveTo>
                  <a:pt x="0" y="0"/>
                </a:moveTo>
                <a:lnTo>
                  <a:pt x="4811670" y="0"/>
                </a:lnTo>
                <a:lnTo>
                  <a:pt x="4811670" y="5351368"/>
                </a:lnTo>
                <a:lnTo>
                  <a:pt x="0" y="5351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9156099" y="5143500"/>
            <a:ext cx="5979456" cy="4724592"/>
          </a:xfrm>
          <a:custGeom>
            <a:rect b="b" l="l" r="r" t="t"/>
            <a:pathLst>
              <a:path extrusionOk="0" h="4724592" w="5979456">
                <a:moveTo>
                  <a:pt x="0" y="0"/>
                </a:moveTo>
                <a:lnTo>
                  <a:pt x="5979456" y="0"/>
                </a:lnTo>
                <a:lnTo>
                  <a:pt x="5979456" y="4724592"/>
                </a:lnTo>
                <a:lnTo>
                  <a:pt x="0" y="4724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412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97" name="Google Shape;297;p14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2390807" y="4208617"/>
            <a:ext cx="4276789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2- GridView.builder()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311" name="Google Shape;311;p15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12" name="Google Shape;312;p15"/>
          <p:cNvSpPr txBox="1"/>
          <p:nvPr/>
        </p:nvSpPr>
        <p:spPr>
          <a:xfrm>
            <a:off x="2500613" y="4265615"/>
            <a:ext cx="11162943" cy="205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What is Navigation &amp; Routing?</a:t>
            </a:r>
            <a:endParaRPr/>
          </a:p>
          <a:p>
            <a:pPr indent="0" lvl="0" marL="0" marR="0" rtl="0" algn="l">
              <a:lnSpc>
                <a:spcPct val="805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 Navigation:</a:t>
            </a: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between different screens (pages).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 Routing:</a:t>
            </a: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Managing the route (path) to each screen.</a:t>
            </a:r>
            <a:endParaRPr/>
          </a:p>
        </p:txBody>
      </p:sp>
      <p:sp>
        <p:nvSpPr>
          <p:cNvPr id="313" name="Google Shape;313;p15"/>
          <p:cNvSpPr txBox="1"/>
          <p:nvPr/>
        </p:nvSpPr>
        <p:spPr>
          <a:xfrm>
            <a:off x="2325032" y="7296421"/>
            <a:ext cx="13153393" cy="114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⚠️In Flutter, screens are called Widgets, usually built as </a:t>
            </a: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StatelessWidget </a:t>
            </a: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StatefulWidget</a:t>
            </a: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.⚠️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 rot="-102745">
            <a:off x="5300802" y="2669101"/>
            <a:ext cx="8084615" cy="505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326" name="Google Shape;326;p16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27" name="Google Shape;327;p16"/>
          <p:cNvSpPr txBox="1"/>
          <p:nvPr/>
        </p:nvSpPr>
        <p:spPr>
          <a:xfrm>
            <a:off x="2867670" y="4684112"/>
            <a:ext cx="11485484" cy="2726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Why Use Navigation?</a:t>
            </a:r>
            <a:endParaRPr/>
          </a:p>
          <a:p>
            <a:pPr indent="0" lvl="0" marL="0" marR="0" rtl="0" algn="l">
              <a:lnSpc>
                <a:spcPct val="1018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6019" lvl="1" marL="712038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Char char="•"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Apps need multiple pages (Home, Settings, Profile).</a:t>
            </a:r>
            <a:endParaRPr/>
          </a:p>
          <a:p>
            <a:pPr indent="-356019" lvl="1" marL="712038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Char char="•"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Enables a smooth user experience.</a:t>
            </a:r>
            <a:endParaRPr/>
          </a:p>
          <a:p>
            <a:pPr indent="-356019" lvl="1" marL="712038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Char char="•"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Makes the app organized and modular.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2276401" y="4409574"/>
            <a:ext cx="4696086" cy="657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28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Basic Navigation:</a:t>
            </a:r>
            <a:endParaRPr/>
          </a:p>
        </p:txBody>
      </p:sp>
      <p:sp>
        <p:nvSpPr>
          <p:cNvPr id="341" name="Google Shape;341;p17"/>
          <p:cNvSpPr txBox="1"/>
          <p:nvPr/>
        </p:nvSpPr>
        <p:spPr>
          <a:xfrm>
            <a:off x="2614680" y="5774009"/>
            <a:ext cx="9622260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1- Navigator.push():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Navigating to a new screen</a:t>
            </a:r>
            <a:endParaRPr/>
          </a:p>
        </p:txBody>
      </p:sp>
      <p:sp>
        <p:nvSpPr>
          <p:cNvPr id="342" name="Google Shape;342;p17"/>
          <p:cNvSpPr txBox="1"/>
          <p:nvPr/>
        </p:nvSpPr>
        <p:spPr>
          <a:xfrm>
            <a:off x="2614680" y="6612205"/>
            <a:ext cx="11182982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2- Navigator.pop():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Going back to the previous screen</a:t>
            </a: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43" name="Google Shape;343;p17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8"/>
          <p:cNvSpPr/>
          <p:nvPr/>
        </p:nvSpPr>
        <p:spPr>
          <a:xfrm>
            <a:off x="7254280" y="6172054"/>
            <a:ext cx="8387074" cy="2901721"/>
          </a:xfrm>
          <a:custGeom>
            <a:rect b="b" l="l" r="r" t="t"/>
            <a:pathLst>
              <a:path extrusionOk="0" h="2901721" w="8387074">
                <a:moveTo>
                  <a:pt x="0" y="0"/>
                </a:moveTo>
                <a:lnTo>
                  <a:pt x="8387074" y="0"/>
                </a:lnTo>
                <a:lnTo>
                  <a:pt x="8387074" y="2901722"/>
                </a:lnTo>
                <a:lnTo>
                  <a:pt x="0" y="2901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2002" l="-2744" r="-3493" t="-119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8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57" name="Google Shape;357;p18"/>
          <p:cNvSpPr txBox="1"/>
          <p:nvPr/>
        </p:nvSpPr>
        <p:spPr>
          <a:xfrm>
            <a:off x="2429825" y="4189108"/>
            <a:ext cx="7417741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1.Navigating to a new screen(PUSH)</a:t>
            </a:r>
            <a:endParaRPr/>
          </a:p>
        </p:txBody>
      </p:sp>
      <p:sp>
        <p:nvSpPr>
          <p:cNvPr id="358" name="Google Shape;358;p18"/>
          <p:cNvSpPr txBox="1"/>
          <p:nvPr/>
        </p:nvSpPr>
        <p:spPr>
          <a:xfrm>
            <a:off x="2371127" y="5014983"/>
            <a:ext cx="11787762" cy="101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Char char="•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SecondPage onto the navigation stack.</a:t>
            </a:r>
            <a:endParaRPr/>
          </a:p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Char char="•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MaterialPageRoute creates a transition between pages.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8794150" y="6256461"/>
            <a:ext cx="6690491" cy="2732908"/>
          </a:xfrm>
          <a:custGeom>
            <a:rect b="b" l="l" r="r" t="t"/>
            <a:pathLst>
              <a:path extrusionOk="0" h="2732908" w="6690491">
                <a:moveTo>
                  <a:pt x="0" y="0"/>
                </a:moveTo>
                <a:lnTo>
                  <a:pt x="6690491" y="0"/>
                </a:lnTo>
                <a:lnTo>
                  <a:pt x="6690491" y="2732908"/>
                </a:lnTo>
                <a:lnTo>
                  <a:pt x="0" y="2732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4594" l="-12971" r="-13435" t="-323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2254244" y="4208617"/>
            <a:ext cx="8880918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2.Going Back to the Previous Screen (POP):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>
            <a:off x="2614680" y="5086350"/>
            <a:ext cx="9524715" cy="976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045" lvl="1" marL="60409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8"/>
              <a:buFont typeface="Arial"/>
              <a:buChar char="•"/>
            </a:pPr>
            <a:r>
              <a:rPr b="0" i="0" lang="en-US" sz="27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Removes the current page from the stack.</a:t>
            </a:r>
            <a:endParaRPr/>
          </a:p>
          <a:p>
            <a:pPr indent="-302045" lvl="1" marL="60409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8"/>
              <a:buFont typeface="Arial"/>
              <a:buChar char="•"/>
            </a:pPr>
            <a:r>
              <a:rPr b="0" i="0" lang="en-US" sz="27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to the previous screen.</a:t>
            </a:r>
            <a:endParaRPr/>
          </a:p>
        </p:txBody>
      </p:sp>
      <p:sp>
        <p:nvSpPr>
          <p:cNvPr id="375" name="Google Shape;375;p19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5369196" y="1135791"/>
            <a:ext cx="8254408" cy="1601087"/>
          </a:xfrm>
          <a:custGeom>
            <a:rect b="b" l="l" r="r" t="t"/>
            <a:pathLst>
              <a:path extrusionOk="0"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44" l="0" r="0" t="-2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674120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995383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2317855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6211857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 rot="-5400000">
            <a:off x="-4426791" y="4433840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0"/>
                </a:moveTo>
                <a:lnTo>
                  <a:pt x="13706602" y="0"/>
                </a:lnTo>
                <a:lnTo>
                  <a:pt x="13706602" y="1901825"/>
                </a:lnTo>
                <a:lnTo>
                  <a:pt x="0" y="190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10" l="0" r="0" t="-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 flipH="1" rot="5400000">
            <a:off x="12430796" y="4426824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1901825"/>
                </a:moveTo>
                <a:lnTo>
                  <a:pt x="13706602" y="1901825"/>
                </a:lnTo>
                <a:lnTo>
                  <a:pt x="13706602" y="0"/>
                </a:lnTo>
                <a:lnTo>
                  <a:pt x="0" y="0"/>
                </a:lnTo>
                <a:lnTo>
                  <a:pt x="0" y="1901825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10" l="0" r="0" t="-3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426348" y="283982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077769" y="6342881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flipH="1" rot="-5400000">
            <a:off x="13526280" y="5559454"/>
            <a:ext cx="1674868" cy="2048768"/>
          </a:xfrm>
          <a:custGeom>
            <a:rect b="b" l="l" r="r" t="t"/>
            <a:pathLst>
              <a:path extrusionOk="0" h="2048768" w="1674868">
                <a:moveTo>
                  <a:pt x="1674868" y="0"/>
                </a:moveTo>
                <a:lnTo>
                  <a:pt x="0" y="0"/>
                </a:lnTo>
                <a:lnTo>
                  <a:pt x="0" y="2048768"/>
                </a:lnTo>
                <a:lnTo>
                  <a:pt x="1674868" y="2048768"/>
                </a:lnTo>
                <a:lnTo>
                  <a:pt x="167486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62" l="0" r="0" t="-16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230279" y="1279989"/>
            <a:ext cx="8532242" cy="82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of contenet 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2269620" y="4385001"/>
            <a:ext cx="3105026" cy="555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Recap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7680415" y="4385001"/>
            <a:ext cx="3105026" cy="555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Scrolling Widgets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2811201" y="4022512"/>
            <a:ext cx="3105026" cy="1069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Navigation and Routing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11528391" y="4605590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9287084" y="7084399"/>
            <a:ext cx="3877394" cy="505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6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0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88" name="Google Shape;388;p20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>
            <a:off x="3140796" y="4924957"/>
            <a:ext cx="12227014" cy="3089100"/>
          </a:xfrm>
          <a:custGeom>
            <a:rect b="b" l="l" r="r" t="t"/>
            <a:pathLst>
              <a:path extrusionOk="0" h="3089100" w="12227014">
                <a:moveTo>
                  <a:pt x="0" y="0"/>
                </a:moveTo>
                <a:lnTo>
                  <a:pt x="12227014" y="0"/>
                </a:lnTo>
                <a:lnTo>
                  <a:pt x="12227014" y="3089100"/>
                </a:lnTo>
                <a:lnTo>
                  <a:pt x="0" y="3089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1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1"/>
          <p:cNvSpPr/>
          <p:nvPr/>
        </p:nvSpPr>
        <p:spPr>
          <a:xfrm>
            <a:off x="10578333" y="4125718"/>
            <a:ext cx="4856153" cy="2673143"/>
          </a:xfrm>
          <a:custGeom>
            <a:rect b="b" l="l" r="r" t="t"/>
            <a:pathLst>
              <a:path extrusionOk="0" h="2673143" w="4856153">
                <a:moveTo>
                  <a:pt x="0" y="0"/>
                </a:moveTo>
                <a:lnTo>
                  <a:pt x="4856153" y="0"/>
                </a:lnTo>
                <a:lnTo>
                  <a:pt x="4856153" y="2673142"/>
                </a:lnTo>
                <a:lnTo>
                  <a:pt x="0" y="2673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382" l="-6598" r="-6684" t="-128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1"/>
          <p:cNvSpPr/>
          <p:nvPr/>
        </p:nvSpPr>
        <p:spPr>
          <a:xfrm>
            <a:off x="10299292" y="7118213"/>
            <a:ext cx="5609324" cy="1753086"/>
          </a:xfrm>
          <a:custGeom>
            <a:rect b="b" l="l" r="r" t="t"/>
            <a:pathLst>
              <a:path extrusionOk="0" h="1753086" w="5609324">
                <a:moveTo>
                  <a:pt x="0" y="0"/>
                </a:moveTo>
                <a:lnTo>
                  <a:pt x="5609325" y="0"/>
                </a:lnTo>
                <a:lnTo>
                  <a:pt x="5609325" y="1753085"/>
                </a:lnTo>
                <a:lnTo>
                  <a:pt x="0" y="1753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3711" l="-8021" r="-8010" t="-192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1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04" name="Google Shape;404;p21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405" name="Google Shape;405;p21"/>
          <p:cNvSpPr txBox="1"/>
          <p:nvPr/>
        </p:nvSpPr>
        <p:spPr>
          <a:xfrm>
            <a:off x="2417504" y="4156287"/>
            <a:ext cx="3714602" cy="612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0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Named Routes</a:t>
            </a:r>
            <a:endParaRPr/>
          </a:p>
        </p:txBody>
      </p:sp>
      <p:sp>
        <p:nvSpPr>
          <p:cNvPr id="406" name="Google Shape;406;p21"/>
          <p:cNvSpPr txBox="1"/>
          <p:nvPr/>
        </p:nvSpPr>
        <p:spPr>
          <a:xfrm>
            <a:off x="2614680" y="4924147"/>
            <a:ext cx="7710376" cy="10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for managing multiple screens.  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1-Define routes in MaterialApp:</a:t>
            </a:r>
            <a:endParaRPr/>
          </a:p>
        </p:txBody>
      </p:sp>
      <p:sp>
        <p:nvSpPr>
          <p:cNvPr id="407" name="Google Shape;407;p21"/>
          <p:cNvSpPr txBox="1"/>
          <p:nvPr/>
        </p:nvSpPr>
        <p:spPr>
          <a:xfrm>
            <a:off x="3140796" y="6846771"/>
            <a:ext cx="3277905" cy="495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2-Navigate using: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2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5007045" y="5638570"/>
            <a:ext cx="7922555" cy="3619730"/>
          </a:xfrm>
          <a:custGeom>
            <a:rect b="b" l="l" r="r" t="t"/>
            <a:pathLst>
              <a:path extrusionOk="0" h="3619730" w="7922555">
                <a:moveTo>
                  <a:pt x="0" y="0"/>
                </a:moveTo>
                <a:lnTo>
                  <a:pt x="7922555" y="0"/>
                </a:lnTo>
                <a:lnTo>
                  <a:pt x="7922555" y="3619730"/>
                </a:lnTo>
                <a:lnTo>
                  <a:pt x="0" y="3619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5213" l="-6207" r="-7834" t="-173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2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21" name="Google Shape;421;p22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422" name="Google Shape;422;p22"/>
          <p:cNvSpPr txBox="1"/>
          <p:nvPr/>
        </p:nvSpPr>
        <p:spPr>
          <a:xfrm>
            <a:off x="2088564" y="4190456"/>
            <a:ext cx="6715416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Passing Data Between Screens</a:t>
            </a:r>
            <a:endParaRPr/>
          </a:p>
        </p:txBody>
      </p:sp>
      <p:sp>
        <p:nvSpPr>
          <p:cNvPr id="423" name="Google Shape;423;p22"/>
          <p:cNvSpPr txBox="1"/>
          <p:nvPr/>
        </p:nvSpPr>
        <p:spPr>
          <a:xfrm>
            <a:off x="3140796" y="4916211"/>
            <a:ext cx="6908349" cy="511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Passing Data with </a:t>
            </a:r>
            <a:r>
              <a:rPr lang="en-US" sz="3098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Navigator.push()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3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5063332" y="4838404"/>
            <a:ext cx="7651669" cy="4216598"/>
          </a:xfrm>
          <a:custGeom>
            <a:rect b="b" l="l" r="r" t="t"/>
            <a:pathLst>
              <a:path extrusionOk="0" h="4216598" w="7651669">
                <a:moveTo>
                  <a:pt x="0" y="0"/>
                </a:moveTo>
                <a:lnTo>
                  <a:pt x="7651669" y="0"/>
                </a:lnTo>
                <a:lnTo>
                  <a:pt x="7651669" y="4216598"/>
                </a:lnTo>
                <a:lnTo>
                  <a:pt x="0" y="4216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400" l="-3793" r="-4078" t="-83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37" name="Google Shape;437;p23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438" name="Google Shape;438;p23"/>
          <p:cNvSpPr txBox="1"/>
          <p:nvPr/>
        </p:nvSpPr>
        <p:spPr>
          <a:xfrm>
            <a:off x="2312771" y="4091563"/>
            <a:ext cx="7203142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Receive the data in SecondScreen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/>
          <p:nvPr/>
        </p:nvSpPr>
        <p:spPr>
          <a:xfrm>
            <a:off x="-175581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4988736" y="6034852"/>
            <a:ext cx="8308695" cy="3020150"/>
          </a:xfrm>
          <a:custGeom>
            <a:rect b="b" l="l" r="r" t="t"/>
            <a:pathLst>
              <a:path extrusionOk="0" h="3020150" w="8308695">
                <a:moveTo>
                  <a:pt x="0" y="0"/>
                </a:moveTo>
                <a:lnTo>
                  <a:pt x="8308696" y="0"/>
                </a:lnTo>
                <a:lnTo>
                  <a:pt x="8308696" y="3020150"/>
                </a:lnTo>
                <a:lnTo>
                  <a:pt x="0" y="3020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332" l="-4656" r="-3754" t="-104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4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52" name="Google Shape;452;p24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453" name="Google Shape;453;p24"/>
          <p:cNvSpPr txBox="1"/>
          <p:nvPr/>
        </p:nvSpPr>
        <p:spPr>
          <a:xfrm>
            <a:off x="2386883" y="4033036"/>
            <a:ext cx="2753802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Pop Method</a:t>
            </a:r>
            <a:endParaRPr/>
          </a:p>
        </p:txBody>
      </p:sp>
      <p:sp>
        <p:nvSpPr>
          <p:cNvPr id="454" name="Google Shape;454;p24"/>
          <p:cNvSpPr txBox="1"/>
          <p:nvPr/>
        </p:nvSpPr>
        <p:spPr>
          <a:xfrm>
            <a:off x="2386883" y="4701641"/>
            <a:ext cx="7573813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Returning Data with Navigator.pop()</a:t>
            </a:r>
            <a:endParaRPr/>
          </a:p>
        </p:txBody>
      </p:sp>
      <p:sp>
        <p:nvSpPr>
          <p:cNvPr id="455" name="Google Shape;455;p24"/>
          <p:cNvSpPr txBox="1"/>
          <p:nvPr/>
        </p:nvSpPr>
        <p:spPr>
          <a:xfrm>
            <a:off x="2614680" y="5389297"/>
            <a:ext cx="9095517" cy="511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send data back to the previous screen.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5"/>
          <p:cNvSpPr/>
          <p:nvPr/>
        </p:nvSpPr>
        <p:spPr>
          <a:xfrm>
            <a:off x="4098150" y="5328580"/>
            <a:ext cx="9565406" cy="2952236"/>
          </a:xfrm>
          <a:custGeom>
            <a:rect b="b" l="l" r="r" t="t"/>
            <a:pathLst>
              <a:path extrusionOk="0" h="2952236" w="9565406">
                <a:moveTo>
                  <a:pt x="0" y="0"/>
                </a:moveTo>
                <a:lnTo>
                  <a:pt x="9565406" y="0"/>
                </a:lnTo>
                <a:lnTo>
                  <a:pt x="9565406" y="2952237"/>
                </a:lnTo>
                <a:lnTo>
                  <a:pt x="0" y="2952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687" l="-5178" r="-5943" t="-99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5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69" name="Google Shape;469;p25"/>
          <p:cNvSpPr txBox="1"/>
          <p:nvPr/>
        </p:nvSpPr>
        <p:spPr>
          <a:xfrm rot="-102745">
            <a:off x="4627679" y="2787052"/>
            <a:ext cx="9031217" cy="4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 &amp; Routing</a:t>
            </a:r>
            <a:endParaRPr/>
          </a:p>
        </p:txBody>
      </p:sp>
      <p:sp>
        <p:nvSpPr>
          <p:cNvPr id="470" name="Google Shape;470;p25"/>
          <p:cNvSpPr txBox="1"/>
          <p:nvPr/>
        </p:nvSpPr>
        <p:spPr>
          <a:xfrm>
            <a:off x="2292020" y="4189108"/>
            <a:ext cx="6851980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data from SecondScreen: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83" name="Google Shape;483;p26"/>
          <p:cNvSpPr txBox="1"/>
          <p:nvPr/>
        </p:nvSpPr>
        <p:spPr>
          <a:xfrm>
            <a:off x="2648379" y="4881598"/>
            <a:ext cx="12991243" cy="3051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99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Create a basic Flutter app with two screens where:</a:t>
            </a:r>
            <a:endParaRPr/>
          </a:p>
          <a:p>
            <a:pPr indent="0" lvl="0" marL="0" marR="0" rtl="0" algn="ctr">
              <a:lnSpc>
                <a:spcPct val="612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99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1-Screen 1 (HomeScreen) has a button to navigate to Screen 2 (SecondScreen) and send a message using Navigator.push().</a:t>
            </a:r>
            <a:endParaRPr/>
          </a:p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Screen 2 (SecondScreen) displays the received message and has a button to return a response using Navigator.pop().</a:t>
            </a:r>
            <a:endParaRPr/>
          </a:p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The returned data is displayed on Screen 1 when the user comes back.</a:t>
            </a:r>
            <a:endParaRPr/>
          </a:p>
        </p:txBody>
      </p:sp>
      <p:sp>
        <p:nvSpPr>
          <p:cNvPr id="484" name="Google Shape;484;p26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7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497" name="Google Shape;497;p27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  <p:sp>
        <p:nvSpPr>
          <p:cNvPr id="498" name="Google Shape;498;p27"/>
          <p:cNvSpPr txBox="1"/>
          <p:nvPr/>
        </p:nvSpPr>
        <p:spPr>
          <a:xfrm>
            <a:off x="2548867" y="3936399"/>
            <a:ext cx="11761391" cy="1874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What is Responsive UI?</a:t>
            </a:r>
            <a:endParaRPr/>
          </a:p>
          <a:p>
            <a:pPr indent="0" lvl="0" marL="0" marR="0" rtl="0" algn="l">
              <a:lnSpc>
                <a:spcPct val="3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6019" lvl="1" marL="712037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Char char="•"/>
            </a:pPr>
            <a:r>
              <a:rPr b="0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that adapts to different screen sizes &amp; orientations.</a:t>
            </a:r>
            <a:endParaRPr/>
          </a:p>
          <a:p>
            <a:pPr indent="-356019" lvl="1" marL="712037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7"/>
              <a:buFont typeface="Arial"/>
              <a:buChar char="•"/>
            </a:pPr>
            <a:r>
              <a:rPr b="0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Essential for supporting phones, tablets, desktops, etc</a:t>
            </a: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99" name="Google Shape;499;p27"/>
          <p:cNvSpPr txBox="1"/>
          <p:nvPr/>
        </p:nvSpPr>
        <p:spPr>
          <a:xfrm>
            <a:off x="2614680" y="7093556"/>
            <a:ext cx="10336768" cy="154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Use MediaQuery – Get screen dimensions dynamically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Use Flexible Layout Widgets – Expanded, Flexible, etc.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Use Aspect Ratio &amp; Intrinsic Dimensions</a:t>
            </a:r>
            <a:endParaRPr/>
          </a:p>
        </p:txBody>
      </p:sp>
      <p:sp>
        <p:nvSpPr>
          <p:cNvPr id="500" name="Google Shape;500;p27"/>
          <p:cNvSpPr txBox="1"/>
          <p:nvPr/>
        </p:nvSpPr>
        <p:spPr>
          <a:xfrm>
            <a:off x="2548867" y="6286838"/>
            <a:ext cx="5724406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How to Achieve Responsive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8"/>
          <p:cNvSpPr/>
          <p:nvPr/>
        </p:nvSpPr>
        <p:spPr>
          <a:xfrm>
            <a:off x="3722244" y="6469507"/>
            <a:ext cx="10378347" cy="3075795"/>
          </a:xfrm>
          <a:custGeom>
            <a:rect b="b" l="l" r="r" t="t"/>
            <a:pathLst>
              <a:path extrusionOk="0" h="3075795" w="10378347">
                <a:moveTo>
                  <a:pt x="0" y="0"/>
                </a:moveTo>
                <a:lnTo>
                  <a:pt x="10378347" y="0"/>
                </a:lnTo>
                <a:lnTo>
                  <a:pt x="10378347" y="3075795"/>
                </a:lnTo>
                <a:lnTo>
                  <a:pt x="0" y="3075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3902" l="-3468" r="-5421" t="-133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8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514" name="Google Shape;514;p28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  <p:sp>
        <p:nvSpPr>
          <p:cNvPr id="515" name="Google Shape;515;p28"/>
          <p:cNvSpPr txBox="1"/>
          <p:nvPr/>
        </p:nvSpPr>
        <p:spPr>
          <a:xfrm>
            <a:off x="2369372" y="4247222"/>
            <a:ext cx="10758012" cy="17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1- MediaQuery (Get Screen Dimensions Dynamically)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MediaQuery?</a:t>
            </a:r>
            <a:endParaRPr/>
          </a:p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way to get device size, orientation, padding, etc.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9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9"/>
          <p:cNvSpPr/>
          <p:nvPr/>
        </p:nvSpPr>
        <p:spPr>
          <a:xfrm>
            <a:off x="4393467" y="6236092"/>
            <a:ext cx="8870480" cy="4050908"/>
          </a:xfrm>
          <a:custGeom>
            <a:rect b="b" l="l" r="r" t="t"/>
            <a:pathLst>
              <a:path extrusionOk="0" h="4050908" w="8870480">
                <a:moveTo>
                  <a:pt x="0" y="0"/>
                </a:moveTo>
                <a:lnTo>
                  <a:pt x="8870480" y="0"/>
                </a:lnTo>
                <a:lnTo>
                  <a:pt x="8870480" y="4050908"/>
                </a:lnTo>
                <a:lnTo>
                  <a:pt x="0" y="4050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5217" l="-5602" r="-6947" t="-86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9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529" name="Google Shape;529;p29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  <p:sp>
        <p:nvSpPr>
          <p:cNvPr id="530" name="Google Shape;530;p29"/>
          <p:cNvSpPr txBox="1"/>
          <p:nvPr/>
        </p:nvSpPr>
        <p:spPr>
          <a:xfrm>
            <a:off x="2345782" y="4907314"/>
            <a:ext cx="9407738" cy="1144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Expanded: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Fills remaining space in Row/Column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2345782" y="4103648"/>
            <a:ext cx="5265891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2-Flexible Layout Widgets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2817270" y="4701667"/>
            <a:ext cx="10473617" cy="3469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1.Basic Widgets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Scaffold, AppBar, Text , Buttons , Icons, TextField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2.Layout Widgets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Column, Row, Container, SizedBox, Center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 3.Assets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Fonts, Video, Audio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0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3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2057808" y="5975927"/>
            <a:ext cx="9381584" cy="3293975"/>
          </a:xfrm>
          <a:custGeom>
            <a:rect b="b" l="l" r="r" t="t"/>
            <a:pathLst>
              <a:path extrusionOk="0" h="3293975" w="9381584">
                <a:moveTo>
                  <a:pt x="0" y="0"/>
                </a:moveTo>
                <a:lnTo>
                  <a:pt x="9381584" y="0"/>
                </a:lnTo>
                <a:lnTo>
                  <a:pt x="9381584" y="3293976"/>
                </a:lnTo>
                <a:lnTo>
                  <a:pt x="0" y="3293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2983" l="-4978" r="-5037" t="-98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0"/>
          <p:cNvSpPr/>
          <p:nvPr/>
        </p:nvSpPr>
        <p:spPr>
          <a:xfrm>
            <a:off x="12011765" y="4250400"/>
            <a:ext cx="3890975" cy="5320992"/>
          </a:xfrm>
          <a:custGeom>
            <a:rect b="b" l="l" r="r" t="t"/>
            <a:pathLst>
              <a:path extrusionOk="0" h="5320992" w="3890975">
                <a:moveTo>
                  <a:pt x="0" y="0"/>
                </a:moveTo>
                <a:lnTo>
                  <a:pt x="3890976" y="0"/>
                </a:lnTo>
                <a:lnTo>
                  <a:pt x="3890976" y="5320992"/>
                </a:lnTo>
                <a:lnTo>
                  <a:pt x="0" y="5320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0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546" name="Google Shape;546;p30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  <p:sp>
        <p:nvSpPr>
          <p:cNvPr id="547" name="Google Shape;547;p30"/>
          <p:cNvSpPr txBox="1"/>
          <p:nvPr/>
        </p:nvSpPr>
        <p:spPr>
          <a:xfrm>
            <a:off x="2371127" y="4183725"/>
            <a:ext cx="8754947" cy="114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Flexible: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Like Expanded but can shrink if needed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1"/>
          <p:cNvSpPr/>
          <p:nvPr/>
        </p:nvSpPr>
        <p:spPr>
          <a:xfrm>
            <a:off x="2784763" y="6612205"/>
            <a:ext cx="7575389" cy="3237436"/>
          </a:xfrm>
          <a:custGeom>
            <a:rect b="b" l="l" r="r" t="t"/>
            <a:pathLst>
              <a:path extrusionOk="0" h="3237436" w="7575389">
                <a:moveTo>
                  <a:pt x="0" y="0"/>
                </a:moveTo>
                <a:lnTo>
                  <a:pt x="7575389" y="0"/>
                </a:lnTo>
                <a:lnTo>
                  <a:pt x="7575389" y="3237436"/>
                </a:lnTo>
                <a:lnTo>
                  <a:pt x="0" y="32374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117" l="-7968" r="-6375" t="-166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1"/>
          <p:cNvSpPr/>
          <p:nvPr/>
        </p:nvSpPr>
        <p:spPr>
          <a:xfrm>
            <a:off x="11757298" y="4508941"/>
            <a:ext cx="3976269" cy="5454217"/>
          </a:xfrm>
          <a:custGeom>
            <a:rect b="b" l="l" r="r" t="t"/>
            <a:pathLst>
              <a:path extrusionOk="0" h="5454217" w="3976269">
                <a:moveTo>
                  <a:pt x="0" y="0"/>
                </a:moveTo>
                <a:lnTo>
                  <a:pt x="3976268" y="0"/>
                </a:lnTo>
                <a:lnTo>
                  <a:pt x="3976268" y="5454217"/>
                </a:lnTo>
                <a:lnTo>
                  <a:pt x="0" y="5454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474" l="0" r="-2262" t="-34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562" name="Google Shape;562;p31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  <p:sp>
        <p:nvSpPr>
          <p:cNvPr id="563" name="Google Shape;563;p31"/>
          <p:cNvSpPr txBox="1"/>
          <p:nvPr/>
        </p:nvSpPr>
        <p:spPr>
          <a:xfrm>
            <a:off x="2345782" y="4193689"/>
            <a:ext cx="7291794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AspectRatio &amp; Intrinsic Dimensions</a:t>
            </a:r>
            <a:endParaRPr/>
          </a:p>
        </p:txBody>
      </p:sp>
      <p:sp>
        <p:nvSpPr>
          <p:cNvPr id="564" name="Google Shape;564;p31"/>
          <p:cNvSpPr txBox="1"/>
          <p:nvPr/>
        </p:nvSpPr>
        <p:spPr>
          <a:xfrm>
            <a:off x="2345782" y="5076825"/>
            <a:ext cx="14089826" cy="114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AspectRatio Widget: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Maintains a specific width-to-height ratio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2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2"/>
          <p:cNvSpPr/>
          <p:nvPr/>
        </p:nvSpPr>
        <p:spPr>
          <a:xfrm>
            <a:off x="2325432" y="5962981"/>
            <a:ext cx="9715536" cy="4324019"/>
          </a:xfrm>
          <a:custGeom>
            <a:rect b="b" l="l" r="r" t="t"/>
            <a:pathLst>
              <a:path extrusionOk="0" h="4324019" w="9715536">
                <a:moveTo>
                  <a:pt x="0" y="0"/>
                </a:moveTo>
                <a:lnTo>
                  <a:pt x="9715536" y="0"/>
                </a:lnTo>
                <a:lnTo>
                  <a:pt x="9715536" y="4324019"/>
                </a:lnTo>
                <a:lnTo>
                  <a:pt x="0" y="4324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5204" l="-4300" r="-3936" t="-62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12496893" y="4980972"/>
            <a:ext cx="4177894" cy="5283885"/>
          </a:xfrm>
          <a:custGeom>
            <a:rect b="b" l="l" r="r" t="t"/>
            <a:pathLst>
              <a:path extrusionOk="0" h="5283885" w="4177894">
                <a:moveTo>
                  <a:pt x="0" y="0"/>
                </a:moveTo>
                <a:lnTo>
                  <a:pt x="4177894" y="0"/>
                </a:lnTo>
                <a:lnTo>
                  <a:pt x="4177894" y="5283886"/>
                </a:lnTo>
                <a:lnTo>
                  <a:pt x="0" y="5283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373" l="-1949" r="0" t="-55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2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579" name="Google Shape;579;p32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Responsive Widgets</a:t>
            </a:r>
            <a:endParaRPr/>
          </a:p>
        </p:txBody>
      </p:sp>
      <p:sp>
        <p:nvSpPr>
          <p:cNvPr id="580" name="Google Shape;580;p32"/>
          <p:cNvSpPr txBox="1"/>
          <p:nvPr/>
        </p:nvSpPr>
        <p:spPr>
          <a:xfrm>
            <a:off x="2571611" y="4081138"/>
            <a:ext cx="6571473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IntrinsicWidth / IntrinsicHeight</a:t>
            </a:r>
            <a:endParaRPr/>
          </a:p>
        </p:txBody>
      </p:sp>
      <p:sp>
        <p:nvSpPr>
          <p:cNvPr id="581" name="Google Shape;581;p32"/>
          <p:cNvSpPr txBox="1"/>
          <p:nvPr/>
        </p:nvSpPr>
        <p:spPr>
          <a:xfrm>
            <a:off x="2614680" y="5013328"/>
            <a:ext cx="8057135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Sizes widgets based on their content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3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3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5262506" y="5698557"/>
            <a:ext cx="8403726" cy="906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Upgrade your Notes App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4"/>
          <p:cNvSpPr/>
          <p:nvPr/>
        </p:nvSpPr>
        <p:spPr>
          <a:xfrm>
            <a:off x="4134397" y="3501256"/>
            <a:ext cx="10019205" cy="2429106"/>
          </a:xfrm>
          <a:custGeom>
            <a:rect b="b" l="l" r="r" t="t"/>
            <a:pathLst>
              <a:path extrusionOk="0"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3" l="0" r="0" t="-1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4"/>
          <p:cNvSpPr txBox="1"/>
          <p:nvPr/>
        </p:nvSpPr>
        <p:spPr>
          <a:xfrm>
            <a:off x="5328656" y="3665256"/>
            <a:ext cx="76308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9">
                <a:solidFill>
                  <a:srgbClr val="FFFFFF"/>
                </a:solidFill>
              </a:rPr>
              <a:t>T</a:t>
            </a:r>
            <a:r>
              <a:rPr lang="en-US" sz="38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HANK YOU 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5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YOU NEXT TIME </a:t>
            </a:r>
            <a:endParaRPr/>
          </a:p>
        </p:txBody>
      </p:sp>
      <p:sp>
        <p:nvSpPr>
          <p:cNvPr id="603" name="Google Shape;603;p3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4"/>
          <p:cNvSpPr/>
          <p:nvPr/>
        </p:nvSpPr>
        <p:spPr>
          <a:xfrm>
            <a:off x="2088564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4"/>
          <p:cNvSpPr/>
          <p:nvPr/>
        </p:nvSpPr>
        <p:spPr>
          <a:xfrm>
            <a:off x="14904381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4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2237374" y="4327977"/>
            <a:ext cx="13837450" cy="1925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59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What is Scrolling?</a:t>
            </a:r>
            <a:endParaRPr/>
          </a:p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Scrolling allows users to navigate through content that doesn’t fit on the screen.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2194109" y="6567101"/>
            <a:ext cx="11728640" cy="2035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59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Why is it important?</a:t>
            </a:r>
            <a:endParaRPr/>
          </a:p>
          <a:p>
            <a:pPr indent="-416686" lvl="1" marL="833375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Char char="•"/>
            </a:pPr>
            <a:r>
              <a:rPr b="0" i="0" lang="en-US" sz="38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Enhances user experience</a:t>
            </a:r>
            <a:endParaRPr/>
          </a:p>
          <a:p>
            <a:pPr indent="-416686" lvl="1" marL="833375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9"/>
              <a:buFont typeface="Arial"/>
              <a:buChar char="•"/>
            </a:pPr>
            <a:r>
              <a:rPr b="0" i="0" lang="en-US" sz="38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Essential for lists, feeds, forms, and more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2809770" y="4824720"/>
            <a:ext cx="11014029" cy="2953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Flutter provides built-in scrollable widgets:</a:t>
            </a:r>
            <a:endParaRPr/>
          </a:p>
          <a:p>
            <a:pPr indent="0" lvl="0" marL="0" marR="0" rtl="0" algn="l">
              <a:lnSpc>
                <a:spcPct val="756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9197" lvl="1" marL="798396" marR="0" rtl="0" algn="l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7"/>
              <a:buFont typeface="Arial"/>
              <a:buChar char="•"/>
            </a:pPr>
            <a:r>
              <a:rPr b="0" i="0" lang="en-US" sz="36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SingleChildScrollView</a:t>
            </a:r>
            <a:endParaRPr/>
          </a:p>
          <a:p>
            <a:pPr indent="-399197" lvl="1" marL="798396" marR="0" rtl="0" algn="l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7"/>
              <a:buFont typeface="Arial"/>
              <a:buChar char="•"/>
            </a:pPr>
            <a:r>
              <a:rPr b="0" i="0" lang="en-US" sz="36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endParaRPr/>
          </a:p>
          <a:p>
            <a:pPr indent="-399197" lvl="1" marL="798396" marR="0" rtl="0" algn="l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7"/>
              <a:buFont typeface="Arial"/>
              <a:buChar char="•"/>
            </a:pPr>
            <a:r>
              <a:rPr b="0" i="0" lang="en-US" sz="36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2614680" y="4531983"/>
            <a:ext cx="10491669" cy="3423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1- SingleChildScrollView</a:t>
            </a:r>
            <a:endParaRPr/>
          </a:p>
          <a:p>
            <a:pPr indent="0" lvl="0" marL="0" marR="0" rtl="0" algn="l">
              <a:lnSpc>
                <a:spcPct val="1365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When:</a:t>
            </a:r>
            <a:endParaRPr/>
          </a:p>
          <a:p>
            <a:pPr indent="-420787" lvl="1" marL="841574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You have a small number of widgets</a:t>
            </a:r>
            <a:endParaRPr/>
          </a:p>
          <a:p>
            <a:pPr indent="-420787" lvl="1" marL="841574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7"/>
              <a:buFont typeface="Arial"/>
              <a:buChar char="•"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You want vertical or horizontal scrolling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2250354" y="3954311"/>
            <a:ext cx="7780207" cy="5999956"/>
          </a:xfrm>
          <a:custGeom>
            <a:rect b="b" l="l" r="r" t="t"/>
            <a:pathLst>
              <a:path extrusionOk="0" h="5999956" w="7780207">
                <a:moveTo>
                  <a:pt x="0" y="0"/>
                </a:moveTo>
                <a:lnTo>
                  <a:pt x="7780207" y="0"/>
                </a:lnTo>
                <a:lnTo>
                  <a:pt x="7780207" y="5999956"/>
                </a:lnTo>
                <a:lnTo>
                  <a:pt x="0" y="5999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-47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660006" y="3954311"/>
            <a:ext cx="5044722" cy="6397236"/>
          </a:xfrm>
          <a:custGeom>
            <a:rect b="b" l="l" r="r" t="t"/>
            <a:pathLst>
              <a:path extrusionOk="0" h="6397236" w="5044722">
                <a:moveTo>
                  <a:pt x="0" y="0"/>
                </a:moveTo>
                <a:lnTo>
                  <a:pt x="5044722" y="0"/>
                </a:lnTo>
                <a:lnTo>
                  <a:pt x="5044722" y="6397236"/>
                </a:lnTo>
                <a:lnTo>
                  <a:pt x="0" y="6397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2281134" y="4143291"/>
            <a:ext cx="10147340" cy="2347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2- ListView</a:t>
            </a:r>
            <a:endParaRPr b="1" sz="34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479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97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When:</a:t>
            </a:r>
            <a:endParaRPr/>
          </a:p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Char char="•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want to display a large or infinite number of items</a:t>
            </a:r>
            <a:endParaRPr/>
          </a:p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Char char="•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handles scrolling efficiently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2590800" y="6989729"/>
            <a:ext cx="4396620" cy="2285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8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Types: </a:t>
            </a:r>
            <a:endParaRPr/>
          </a:p>
          <a:p>
            <a:pPr indent="0" lvl="0" marL="0" marR="0" rtl="0" algn="l">
              <a:lnSpc>
                <a:spcPct val="578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98">
              <a:solidFill>
                <a:srgbClr val="0065B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AutoNum type="arabicPeriod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ListView()</a:t>
            </a:r>
            <a:endParaRPr/>
          </a:p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AutoNum type="arabicPeriod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ListView.builder()</a:t>
            </a:r>
            <a:endParaRPr/>
          </a:p>
          <a:p>
            <a:pPr indent="-312840" lvl="1" marL="62568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8"/>
              <a:buFont typeface="Arial"/>
              <a:buAutoNum type="arabicPeriod"/>
            </a:pPr>
            <a:r>
              <a:rPr b="0" i="0" lang="en-US" sz="2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ListView.separated()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2614680" y="5143500"/>
            <a:ext cx="5793862" cy="5214476"/>
          </a:xfrm>
          <a:custGeom>
            <a:rect b="b" l="l" r="r" t="t"/>
            <a:pathLst>
              <a:path extrusionOk="0" h="5214476" w="5793862">
                <a:moveTo>
                  <a:pt x="0" y="0"/>
                </a:moveTo>
                <a:lnTo>
                  <a:pt x="5793862" y="0"/>
                </a:lnTo>
                <a:lnTo>
                  <a:pt x="5793862" y="5214476"/>
                </a:lnTo>
                <a:lnTo>
                  <a:pt x="0" y="521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8812696" y="5885786"/>
            <a:ext cx="6502622" cy="3474258"/>
          </a:xfrm>
          <a:custGeom>
            <a:rect b="b" l="l" r="r" t="t"/>
            <a:pathLst>
              <a:path extrusionOk="0" h="3474258" w="6502622">
                <a:moveTo>
                  <a:pt x="0" y="0"/>
                </a:moveTo>
                <a:lnTo>
                  <a:pt x="6502621" y="0"/>
                </a:lnTo>
                <a:lnTo>
                  <a:pt x="6502621" y="3474258"/>
                </a:lnTo>
                <a:lnTo>
                  <a:pt x="0" y="3474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69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Scrolling Widgets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19" name="Google Shape;219;p9"/>
          <p:cNvSpPr txBox="1"/>
          <p:nvPr/>
        </p:nvSpPr>
        <p:spPr>
          <a:xfrm>
            <a:off x="2614680" y="4033036"/>
            <a:ext cx="2833121" cy="5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7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1-ListView()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